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16-10-2020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"/>
          <p:cNvSpPr/>
          <p:nvPr/>
        </p:nvSpPr>
        <p:spPr>
          <a:xfrm>
            <a:off x="5505450" y="6115050"/>
            <a:ext cx="3219450" cy="742950"/>
          </a:xfrm>
          <a:custGeom>
            <a:avLst/>
            <a:gdLst>
              <a:gd name="connsiteX0" fmla="*/ 407129 w 3219450"/>
              <a:gd name="connsiteY0" fmla="*/ 7955 h 742950"/>
              <a:gd name="connsiteX1" fmla="*/ 11435 w 3219450"/>
              <a:gd name="connsiteY1" fmla="*/ 742955 h 742950"/>
              <a:gd name="connsiteX2" fmla="*/ 2835178 w 3219450"/>
              <a:gd name="connsiteY2" fmla="*/ 742955 h 742950"/>
              <a:gd name="connsiteX3" fmla="*/ 3230872 w 3219450"/>
              <a:gd name="connsiteY3" fmla="*/ 7955 h 742950"/>
              <a:gd name="connsiteX4" fmla="*/ 407129 w 3219450"/>
              <a:gd name="connsiteY4" fmla="*/ 795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0" h="742950">
                <a:moveTo>
                  <a:pt x="407129" y="7955"/>
                </a:moveTo>
                <a:lnTo>
                  <a:pt x="11435" y="742955"/>
                </a:lnTo>
                <a:lnTo>
                  <a:pt x="2835178" y="742955"/>
                </a:lnTo>
                <a:lnTo>
                  <a:pt x="3230872" y="7955"/>
                </a:lnTo>
                <a:lnTo>
                  <a:pt x="407129" y="7955"/>
                </a:lnTo>
                <a:close/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1706880"/>
            <a:ext cx="6614159" cy="4442460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259064" y="224542"/>
            <a:ext cx="5852718" cy="1527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5" dirty="0">
                <a:solidFill>
                  <a:srgbClr val="006EBF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2800" spc="10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" dirty="0">
                <a:solidFill>
                  <a:srgbClr val="006EBF"/>
                </a:solidFill>
                <a:latin typeface="Times New Roman"/>
                <a:ea typeface="Times New Roman"/>
              </a:rPr>
              <a:t>6: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 hangingPunct="0">
              <a:lnSpc>
                <a:spcPct val="120833"/>
              </a:lnSpc>
            </a:pPr>
            <a:r>
              <a:rPr lang="en-US" altLang="zh-CN" sz="2800" b="1" spc="254" dirty="0">
                <a:solidFill>
                  <a:srgbClr val="006EBF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320" dirty="0">
                <a:solidFill>
                  <a:srgbClr val="006EBF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65" dirty="0">
                <a:solidFill>
                  <a:srgbClr val="006EBF"/>
                </a:solidFill>
                <a:latin typeface="Times New Roman"/>
                <a:ea typeface="Times New Roman"/>
              </a:rPr>
              <a:t>như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54" dirty="0">
                <a:solidFill>
                  <a:srgbClr val="006EBF"/>
                </a:solidFill>
                <a:latin typeface="Times New Roman"/>
                <a:ea typeface="Times New Roman"/>
              </a:rPr>
              <a:t>một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09" dirty="0">
                <a:solidFill>
                  <a:srgbClr val="006EBF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40" dirty="0">
                <a:solidFill>
                  <a:srgbClr val="006EBF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2800" b="1" spc="11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04" dirty="0">
                <a:solidFill>
                  <a:srgbClr val="006EBF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2800" b="1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29" dirty="0">
                <a:solidFill>
                  <a:srgbClr val="006EBF"/>
                </a:solidFill>
                <a:latin typeface="Times New Roman"/>
                <a:ea typeface="Times New Roman"/>
              </a:rPr>
              <a:t>Điện</a:t>
            </a:r>
            <a:r>
              <a:rPr lang="en-US" altLang="zh-CN" sz="2800" b="1" spc="12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20" dirty="0">
                <a:solidFill>
                  <a:srgbClr val="006EBF"/>
                </a:solidFill>
                <a:latin typeface="Times New Roman"/>
                <a:ea typeface="Times New Roman"/>
              </a:rPr>
              <a:t>toán</a:t>
            </a:r>
            <a:r>
              <a:rPr lang="en-US" altLang="zh-CN" sz="2800" b="1" spc="12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90" dirty="0">
                <a:solidFill>
                  <a:srgbClr val="006EBF"/>
                </a:solidFill>
                <a:latin typeface="Times New Roman"/>
                <a:ea typeface="Times New Roman"/>
              </a:rPr>
              <a:t>đám</a:t>
            </a:r>
            <a:r>
              <a:rPr lang="en-US" altLang="zh-CN" sz="2800" b="1" spc="12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84" dirty="0">
                <a:solidFill>
                  <a:srgbClr val="006EBF"/>
                </a:solidFill>
                <a:latin typeface="Times New Roman"/>
                <a:ea typeface="Times New Roman"/>
              </a:rPr>
              <a:t>mây</a:t>
            </a:r>
            <a:r>
              <a:rPr lang="en-US" altLang="zh-CN" sz="2800" b="1" spc="12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spc="209" dirty="0">
                <a:solidFill>
                  <a:srgbClr val="006EBF"/>
                </a:solidFill>
                <a:latin typeface="Times New Roman"/>
                <a:ea typeface="Times New Roman"/>
              </a:rPr>
              <a:t>(SaaS)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19" y="4107179"/>
            <a:ext cx="6827520" cy="2750820"/>
          </a:xfrm>
          <a:prstGeom prst="rect">
            <a:avLst/>
          </a:prstGeom>
        </p:spPr>
      </p:pic>
      <p:sp>
        <p:nvSpPr>
          <p:cNvPr id="2" name="TextBox 23"/>
          <p:cNvSpPr txBox="1"/>
          <p:nvPr/>
        </p:nvSpPr>
        <p:spPr>
          <a:xfrm>
            <a:off x="396224" y="377211"/>
            <a:ext cx="8124900" cy="3850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225" dirty="0">
                <a:solidFill>
                  <a:srgbClr val="006EBF"/>
                </a:solidFill>
                <a:latin typeface="Times New Roman"/>
                <a:ea typeface="Times New Roman"/>
              </a:rPr>
              <a:t>Cân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006EBF"/>
                </a:solidFill>
                <a:latin typeface="Times New Roman"/>
                <a:ea typeface="Times New Roman"/>
              </a:rPr>
              <a:t>nhắc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10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9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4" dirty="0">
                <a:solidFill>
                  <a:srgbClr val="006EBF"/>
                </a:solidFill>
                <a:latin typeface="Times New Roman"/>
                <a:ea typeface="Times New Roman"/>
              </a:rPr>
              <a:t>SaaS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trong</a:t>
            </a:r>
            <a:r>
              <a:rPr lang="en-US" altLang="zh-CN" sz="2400" b="1" spc="10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006EBF"/>
                </a:solidFill>
                <a:latin typeface="Times New Roman"/>
                <a:ea typeface="Times New Roman"/>
              </a:rPr>
              <a:t>trường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15" dirty="0">
                <a:solidFill>
                  <a:srgbClr val="006EBF"/>
                </a:solidFill>
                <a:latin typeface="Times New Roman"/>
                <a:ea typeface="Times New Roman"/>
              </a:rPr>
              <a:t>hợp</a:t>
            </a:r>
            <a:r>
              <a:rPr lang="en-US" altLang="zh-CN" sz="2400" b="1" spc="10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006EBF"/>
                </a:solidFill>
                <a:latin typeface="Times New Roman"/>
                <a:ea typeface="Times New Roman"/>
              </a:rPr>
              <a:t>nào:</a:t>
            </a:r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231648" indent="-231647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Bằng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hình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có,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mua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gói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giấy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phép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bằng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trả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lần.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này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sau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trở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thành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tài</a:t>
            </a:r>
            <a:r>
              <a:rPr lang="en-US" altLang="zh-CN" sz="2400" spc="-1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sản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đã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mua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nó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231648" indent="-231647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cập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nhật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theo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điều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khoản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giấy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phép.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Điều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này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tốn</a:t>
            </a:r>
            <a:r>
              <a:rPr lang="en-US" altLang="zh-CN" sz="2400" spc="-1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kém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nếu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bạn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cài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đặt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mới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trăm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hoặc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ngàn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96224" y="377211"/>
            <a:ext cx="7951496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175" dirty="0">
                <a:solidFill>
                  <a:srgbClr val="006EBF"/>
                </a:solidFill>
                <a:latin typeface="Times New Roman"/>
                <a:ea typeface="Times New Roman"/>
              </a:rPr>
              <a:t>Các</a:t>
            </a:r>
            <a:r>
              <a:rPr lang="en-US" altLang="zh-CN" sz="2400" b="1" spc="8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giới</a:t>
            </a:r>
            <a:r>
              <a:rPr lang="en-US" altLang="zh-CN" sz="2400" b="1" spc="8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hạn:</a:t>
            </a:r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spc="-4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Trở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ngại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kỹ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thuật: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kế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hiệu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quả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Internet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việc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khó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khăn.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hình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xây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theo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bán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phép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không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hề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dễ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dàng.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giao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thường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phức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tạp,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yêu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cầu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cấu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hình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nhau.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Vấn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đề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băng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hiệu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suất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mạng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việc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chuyển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giao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000" spc="-5" dirty="0">
                <a:solidFill>
                  <a:srgbClr val="000000"/>
                </a:solidFill>
                <a:latin typeface="Segoe UI Symbol"/>
                <a:ea typeface="Segoe UI Symbol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6"/>
          <p:cNvSpPr txBox="1"/>
          <p:nvPr/>
        </p:nvSpPr>
        <p:spPr>
          <a:xfrm>
            <a:off x="2375058" y="500077"/>
            <a:ext cx="4479039" cy="731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800" b="1" spc="225" dirty="0">
                <a:solidFill>
                  <a:srgbClr val="FE6200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4800" b="1" spc="775" dirty="0">
                <a:solidFill>
                  <a:srgbClr val="FE62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b="1" spc="229" dirty="0">
                <a:solidFill>
                  <a:srgbClr val="FE6200"/>
                </a:solidFill>
                <a:latin typeface="Times New Roman"/>
                <a:ea typeface="Times New Roman"/>
              </a:rPr>
              <a:t>Forces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720" y="3192780"/>
            <a:ext cx="3992879" cy="3528060"/>
          </a:xfrm>
          <a:prstGeom prst="rect">
            <a:avLst/>
          </a:prstGeom>
        </p:spPr>
      </p:pic>
      <p:sp>
        <p:nvSpPr>
          <p:cNvPr id="2" name="TextBox 28"/>
          <p:cNvSpPr txBox="1"/>
          <p:nvPr/>
        </p:nvSpPr>
        <p:spPr>
          <a:xfrm>
            <a:off x="396224" y="393761"/>
            <a:ext cx="8121981" cy="3029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39" dirty="0">
                <a:solidFill>
                  <a:srgbClr val="006EBF"/>
                </a:solidFill>
                <a:latin typeface="Times New Roman"/>
                <a:ea typeface="Times New Roman"/>
              </a:rPr>
              <a:t>Driving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Forces</a:t>
            </a:r>
            <a:r>
              <a:rPr lang="en-US" altLang="zh-CN" sz="2400" b="1" spc="8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4" dirty="0">
                <a:solidFill>
                  <a:srgbClr val="006EBF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gì?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phổ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biến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mây.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0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thực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tế,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vấn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đề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mà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hướng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đến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ngày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càng</a:t>
            </a:r>
            <a:r>
              <a:rPr lang="en-US" altLang="zh-CN" sz="2400" spc="-10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hơn.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231647" indent="-231647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Driving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Forces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chính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toàn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bộ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396224" y="377211"/>
            <a:ext cx="8317825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39" dirty="0">
                <a:solidFill>
                  <a:srgbClr val="006EBF"/>
                </a:solidFill>
                <a:latin typeface="Times New Roman"/>
                <a:ea typeface="Times New Roman"/>
              </a:rPr>
              <a:t>Tính</a:t>
            </a:r>
            <a:r>
              <a:rPr lang="en-US" altLang="zh-CN" sz="2400" b="1" spc="6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0" dirty="0">
                <a:solidFill>
                  <a:srgbClr val="006EBF"/>
                </a:solidFill>
                <a:latin typeface="Times New Roman"/>
                <a:ea typeface="Times New Roman"/>
              </a:rPr>
              <a:t>phổ</a:t>
            </a:r>
            <a:r>
              <a:rPr lang="en-US" altLang="zh-CN" sz="2400" b="1" spc="6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biến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gây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tiếng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vang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lớn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mây,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ngày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càng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trở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nên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phổ</a:t>
            </a:r>
            <a:r>
              <a:rPr lang="en-US" altLang="zh-CN" sz="2400" spc="-10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biến.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nay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theo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hướng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  <a:p>
            <a:pPr marL="0" indent="231647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Ngoài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Microsoft,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Amazon,</a:t>
            </a:r>
            <a:r>
              <a:rPr lang="en-US" altLang="zh-CN" sz="2400" spc="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Google,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lớn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</a:t>
            </a:r>
          </a:p>
          <a:p>
            <a:pPr marL="231648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SAP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Oracle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đã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nhập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ngũ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ea typeface="Segoe UI Symbol"/>
              </a:rPr>
              <a:t>SaaS.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396224" y="377211"/>
            <a:ext cx="8482421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89" dirty="0">
                <a:solidFill>
                  <a:srgbClr val="006EBF"/>
                </a:solidFill>
                <a:latin typeface="Times New Roman"/>
                <a:ea typeface="Times New Roman"/>
              </a:rPr>
              <a:t>Nhiều</a:t>
            </a:r>
            <a:r>
              <a:rPr lang="en-US" altLang="zh-CN" sz="2400" b="1" spc="8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006EBF"/>
                </a:solidFill>
                <a:latin typeface="Times New Roman"/>
                <a:ea typeface="Times New Roman"/>
              </a:rPr>
              <a:t>nền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006EBF"/>
                </a:solidFill>
                <a:latin typeface="Times New Roman"/>
                <a:ea typeface="Times New Roman"/>
              </a:rPr>
              <a:t>tảng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006EBF"/>
                </a:solidFill>
                <a:latin typeface="Times New Roman"/>
                <a:ea typeface="Times New Roman"/>
              </a:rPr>
              <a:t>hỗ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trợ</a:t>
            </a:r>
            <a:r>
              <a:rPr lang="en-US" altLang="zh-CN" sz="2400" b="1" spc="195" dirty="0">
                <a:solidFill>
                  <a:srgbClr val="006EBF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231648" indent="-231647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tảng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SaaS.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Ví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dụ,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Oracle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tảng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riêng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mình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khi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</a:t>
            </a:r>
            <a:r>
              <a:rPr lang="en-US" altLang="zh-CN" sz="2400" spc="-10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cũng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xây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riêng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họ.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ngày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trở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nên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phổ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biến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nên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buộc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phải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SaaS.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7" indent="-231647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tiếp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tục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tăng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hướng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hạ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tầng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ảo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hóa.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Điều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nghĩa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di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chuyển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phía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tảng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8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giảm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lượng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1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chủ.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369820"/>
            <a:ext cx="6537959" cy="4465320"/>
          </a:xfrm>
          <a:prstGeom prst="rect">
            <a:avLst/>
          </a:prstGeom>
        </p:spPr>
      </p:pic>
      <p:sp>
        <p:nvSpPr>
          <p:cNvPr id="2" name="TextBox 32"/>
          <p:cNvSpPr txBox="1"/>
          <p:nvPr/>
        </p:nvSpPr>
        <p:spPr>
          <a:xfrm>
            <a:off x="396224" y="377211"/>
            <a:ext cx="7970074" cy="1762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50" dirty="0">
                <a:solidFill>
                  <a:srgbClr val="006EBF"/>
                </a:solidFill>
                <a:latin typeface="Times New Roman"/>
                <a:ea typeface="Times New Roman"/>
              </a:rPr>
              <a:t>Lợi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ích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của</a:t>
            </a:r>
            <a:r>
              <a:rPr lang="en-US" altLang="zh-CN" sz="2400" b="1" spc="8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ảo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hóa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?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Ảo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hóa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giúp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bạn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dễ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dàng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di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chuyển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đến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thống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SaaS.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những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chính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nó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dễ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độc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lập.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3611879"/>
            <a:ext cx="4518660" cy="3147060"/>
          </a:xfrm>
          <a:prstGeom prst="rect">
            <a:avLst/>
          </a:prstGeom>
        </p:spPr>
      </p:pic>
      <p:sp>
        <p:nvSpPr>
          <p:cNvPr id="2" name="TextBox 34"/>
          <p:cNvSpPr txBox="1"/>
          <p:nvPr/>
        </p:nvSpPr>
        <p:spPr>
          <a:xfrm>
            <a:off x="396224" y="393761"/>
            <a:ext cx="8640013" cy="3108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ea typeface="Times New Roman"/>
              </a:rPr>
              <a:t>SaaS</a:t>
            </a:r>
            <a:r>
              <a:rPr lang="en-US" altLang="zh-CN" sz="2400" b="1" spc="5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ea typeface="Times New Roman"/>
              </a:rPr>
              <a:t>và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9" dirty="0">
                <a:solidFill>
                  <a:srgbClr val="006EBF"/>
                </a:solidFill>
                <a:latin typeface="Times New Roman"/>
                <a:ea typeface="Times New Roman"/>
              </a:rPr>
              <a:t>SOA: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SOA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thống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nhất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quy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lớn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tập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mô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-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đun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nhỏ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hơn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gọi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"dịch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vụ".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SOA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đưa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ra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khuôn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khổ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kế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thực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nhanh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chóng,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mang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lại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thấp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nâng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cao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chất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lượng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tổng</a:t>
            </a:r>
            <a:r>
              <a:rPr lang="en-US" altLang="zh-CN" sz="2400" spc="-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thống.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SOA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tương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tự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vì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cùng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hình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9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3345179"/>
            <a:ext cx="5394960" cy="2842260"/>
          </a:xfrm>
          <a:prstGeom prst="rect">
            <a:avLst/>
          </a:prstGeom>
        </p:spPr>
      </p:pic>
      <p:sp>
        <p:nvSpPr>
          <p:cNvPr id="2" name="TextBox 36"/>
          <p:cNvSpPr txBox="1"/>
          <p:nvPr/>
        </p:nvSpPr>
        <p:spPr>
          <a:xfrm>
            <a:off x="396224" y="393761"/>
            <a:ext cx="8683282" cy="2767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04" dirty="0">
                <a:solidFill>
                  <a:srgbClr val="006EBF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2400" b="1" spc="6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gì?</a:t>
            </a:r>
          </a:p>
          <a:p>
            <a:pPr>
              <a:lnSpc>
                <a:spcPts val="15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265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lưu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trữ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</a:p>
          <a:p>
            <a:pPr marL="0" indent="231648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634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sản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phẩm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Sql:</a:t>
            </a:r>
          </a:p>
          <a:p>
            <a:pPr marL="0" indent="742188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39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Sql</a:t>
            </a:r>
          </a:p>
          <a:p>
            <a:pPr marL="0" indent="742188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150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Vertablelo: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MySql,</a:t>
            </a:r>
            <a:r>
              <a:rPr lang="en-US" altLang="zh-CN" sz="2400" spc="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Oracle,</a:t>
            </a:r>
          </a:p>
          <a:p>
            <a:pPr marL="0" indent="1085088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Segoe UI Symbol"/>
                <a:ea typeface="Segoe UI Symbol"/>
              </a:rPr>
              <a:t>Sql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10" dirty="0">
                <a:solidFill>
                  <a:srgbClr val="000000"/>
                </a:solidFill>
                <a:latin typeface="Segoe UI Symbol"/>
                <a:ea typeface="Segoe UI Symbol"/>
              </a:rPr>
              <a:t>Server,…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440180"/>
            <a:ext cx="7894320" cy="4152900"/>
          </a:xfrm>
          <a:prstGeom prst="rect">
            <a:avLst/>
          </a:prstGeom>
        </p:spPr>
      </p:pic>
      <p:sp>
        <p:nvSpPr>
          <p:cNvPr id="2" name="TextBox 38"/>
          <p:cNvSpPr txBox="1"/>
          <p:nvPr/>
        </p:nvSpPr>
        <p:spPr>
          <a:xfrm>
            <a:off x="396224" y="377211"/>
            <a:ext cx="5837666" cy="95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nối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với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VB.NET?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spc="-6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135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ea typeface="Segoe UI Symbol"/>
              </a:rPr>
              <a:t>mở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kết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nối: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79450" y="1695450"/>
            <a:ext cx="8464550" cy="3663950"/>
          </a:xfrm>
          <a:custGeom>
            <a:avLst/>
            <a:gdLst>
              <a:gd name="connsiteX0" fmla="*/ 6350 w 8464550"/>
              <a:gd name="connsiteY0" fmla="*/ 3669030 h 3663950"/>
              <a:gd name="connsiteX1" fmla="*/ 8464550 w 8464550"/>
              <a:gd name="connsiteY1" fmla="*/ 3669030 h 3663950"/>
              <a:gd name="connsiteX2" fmla="*/ 8464550 w 8464550"/>
              <a:gd name="connsiteY2" fmla="*/ 11430 h 3663950"/>
              <a:gd name="connsiteX3" fmla="*/ 6350 w 8464550"/>
              <a:gd name="connsiteY3" fmla="*/ 11430 h 3663950"/>
              <a:gd name="connsiteX4" fmla="*/ 6350 w 8464550"/>
              <a:gd name="connsiteY4" fmla="*/ 3669030 h 366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4550" h="3663950">
                <a:moveTo>
                  <a:pt x="6350" y="3669030"/>
                </a:moveTo>
                <a:lnTo>
                  <a:pt x="8464550" y="3669030"/>
                </a:lnTo>
                <a:lnTo>
                  <a:pt x="8464550" y="11430"/>
                </a:lnTo>
                <a:lnTo>
                  <a:pt x="6350" y="11430"/>
                </a:lnTo>
                <a:lnTo>
                  <a:pt x="6350" y="3669030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9450" y="1390650"/>
            <a:ext cx="3282950" cy="704850"/>
          </a:xfrm>
          <a:custGeom>
            <a:avLst/>
            <a:gdLst>
              <a:gd name="connsiteX0" fmla="*/ 6350 w 3282950"/>
              <a:gd name="connsiteY0" fmla="*/ 16509 h 704850"/>
              <a:gd name="connsiteX1" fmla="*/ 2934970 w 3282950"/>
              <a:gd name="connsiteY1" fmla="*/ 16509 h 704850"/>
              <a:gd name="connsiteX2" fmla="*/ 3282950 w 3282950"/>
              <a:gd name="connsiteY2" fmla="*/ 364489 h 704850"/>
              <a:gd name="connsiteX3" fmla="*/ 2934970 w 3282950"/>
              <a:gd name="connsiteY3" fmla="*/ 712469 h 704850"/>
              <a:gd name="connsiteX4" fmla="*/ 6350 w 3282950"/>
              <a:gd name="connsiteY4" fmla="*/ 712469 h 704850"/>
              <a:gd name="connsiteX5" fmla="*/ 6350 w 3282950"/>
              <a:gd name="connsiteY5" fmla="*/ 16509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2950" h="704850">
                <a:moveTo>
                  <a:pt x="6350" y="16509"/>
                </a:moveTo>
                <a:lnTo>
                  <a:pt x="2934970" y="16509"/>
                </a:lnTo>
                <a:lnTo>
                  <a:pt x="3282950" y="364489"/>
                </a:lnTo>
                <a:lnTo>
                  <a:pt x="2934970" y="712469"/>
                </a:lnTo>
                <a:lnTo>
                  <a:pt x="6350" y="712469"/>
                </a:lnTo>
                <a:lnTo>
                  <a:pt x="6350" y="16509"/>
                </a:lnTo>
                <a:close/>
              </a:path>
            </a:pathLst>
          </a:custGeom>
          <a:solidFill>
            <a:srgbClr val="FE6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60" y="2941320"/>
            <a:ext cx="4183379" cy="3916679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899144" y="1535451"/>
            <a:ext cx="3712114" cy="262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225" dirty="0">
                <a:solidFill>
                  <a:srgbClr val="FEFEFE"/>
                </a:solidFill>
                <a:latin typeface="Times New Roman"/>
                <a:ea typeface="Times New Roman"/>
              </a:rPr>
              <a:t>Mục</a:t>
            </a:r>
            <a:r>
              <a:rPr lang="en-US" altLang="zh-CN" sz="24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FEFEFE"/>
                </a:solidFill>
                <a:latin typeface="Times New Roman"/>
                <a:ea typeface="Times New Roman"/>
              </a:rPr>
              <a:t>tiêu</a:t>
            </a:r>
            <a:r>
              <a:rPr lang="en-US" altLang="zh-CN" sz="24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FEFEFE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2400" b="1" spc="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FEFEFE"/>
                </a:solidFill>
                <a:latin typeface="Times New Roman"/>
                <a:ea typeface="Times New Roman"/>
              </a:rPr>
              <a:t>học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 indent="91439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Tổng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quan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91439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phổ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biến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91439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Sql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kết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nối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91439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592580"/>
            <a:ext cx="8580120" cy="3543300"/>
          </a:xfrm>
          <a:prstGeom prst="rect">
            <a:avLst/>
          </a:prstGeom>
        </p:spPr>
      </p:pic>
      <p:sp>
        <p:nvSpPr>
          <p:cNvPr id="2" name="TextBox 40"/>
          <p:cNvSpPr txBox="1"/>
          <p:nvPr/>
        </p:nvSpPr>
        <p:spPr>
          <a:xfrm>
            <a:off x="396224" y="377211"/>
            <a:ext cx="5837666" cy="95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nối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với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VB.NET?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spc="-6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125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ea typeface="Segoe UI Symbol"/>
              </a:rPr>
              <a:t>đóng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kết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nối: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440180"/>
            <a:ext cx="7780020" cy="4937760"/>
          </a:xfrm>
          <a:prstGeom prst="rect">
            <a:avLst/>
          </a:prstGeom>
        </p:spPr>
      </p:pic>
      <p:sp>
        <p:nvSpPr>
          <p:cNvPr id="2" name="TextBox 42"/>
          <p:cNvSpPr txBox="1"/>
          <p:nvPr/>
        </p:nvSpPr>
        <p:spPr>
          <a:xfrm>
            <a:off x="396224" y="377211"/>
            <a:ext cx="5837666" cy="95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nối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với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VB.NET?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650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thực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câu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lệnh: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592580"/>
            <a:ext cx="8526780" cy="4290060"/>
          </a:xfrm>
          <a:prstGeom prst="rect">
            <a:avLst/>
          </a:prstGeom>
        </p:spPr>
      </p:pic>
      <p:sp>
        <p:nvSpPr>
          <p:cNvPr id="2" name="TextBox 44"/>
          <p:cNvSpPr txBox="1"/>
          <p:nvPr/>
        </p:nvSpPr>
        <p:spPr>
          <a:xfrm>
            <a:off x="396224" y="377211"/>
            <a:ext cx="5837666" cy="95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nối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với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VB.NET?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675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DataReader: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440180"/>
            <a:ext cx="8275320" cy="3375660"/>
          </a:xfrm>
          <a:prstGeom prst="rect">
            <a:avLst/>
          </a:prstGeom>
        </p:spPr>
      </p:pic>
      <p:sp>
        <p:nvSpPr>
          <p:cNvPr id="2" name="TextBox 46"/>
          <p:cNvSpPr txBox="1"/>
          <p:nvPr/>
        </p:nvSpPr>
        <p:spPr>
          <a:xfrm>
            <a:off x="396224" y="377211"/>
            <a:ext cx="5837666" cy="956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6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nối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với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9" dirty="0">
                <a:solidFill>
                  <a:srgbClr val="006EBF"/>
                </a:solidFill>
                <a:latin typeface="Times New Roman"/>
                <a:ea typeface="Times New Roman"/>
              </a:rPr>
              <a:t>Cloud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0" dirty="0">
                <a:solidFill>
                  <a:srgbClr val="006EBF"/>
                </a:solidFill>
                <a:latin typeface="Times New Roman"/>
                <a:ea typeface="Times New Roman"/>
              </a:rPr>
              <a:t>Sql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sử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dụng</a:t>
            </a:r>
            <a:r>
              <a:rPr lang="en-US" altLang="zh-CN" sz="2400" b="1" spc="6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45" dirty="0">
                <a:solidFill>
                  <a:srgbClr val="006EBF"/>
                </a:solidFill>
                <a:latin typeface="Times New Roman"/>
                <a:ea typeface="Times New Roman"/>
              </a:rPr>
              <a:t>VB.NET?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spc="-5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100" dirty="0">
                <a:solidFill>
                  <a:srgbClr val="FE6200"/>
                </a:solidFill>
                <a:latin typeface="Wingdings"/>
                <a:cs typeface="Wingdings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Phương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thức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DataTable: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135380"/>
            <a:ext cx="8275320" cy="5379720"/>
          </a:xfrm>
          <a:prstGeom prst="rect">
            <a:avLst/>
          </a:prstGeom>
        </p:spPr>
      </p:pic>
      <p:sp>
        <p:nvSpPr>
          <p:cNvPr id="2" name="TextBox 48"/>
          <p:cNvSpPr txBox="1"/>
          <p:nvPr/>
        </p:nvSpPr>
        <p:spPr>
          <a:xfrm>
            <a:off x="3031870" y="377211"/>
            <a:ext cx="2902799" cy="376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204" dirty="0">
                <a:solidFill>
                  <a:srgbClr val="006EBF"/>
                </a:solidFill>
                <a:latin typeface="Times New Roman"/>
                <a:ea typeface="Times New Roman"/>
              </a:rPr>
              <a:t>Các</a:t>
            </a:r>
            <a:r>
              <a:rPr lang="en-US" altLang="zh-CN" sz="2400" b="1" spc="8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006EBF"/>
                </a:solidFill>
                <a:latin typeface="Times New Roman"/>
                <a:ea typeface="Times New Roman"/>
              </a:rPr>
              <a:t>công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54" dirty="0">
                <a:solidFill>
                  <a:srgbClr val="006EBF"/>
                </a:solidFill>
                <a:latin typeface="Times New Roman"/>
                <a:ea typeface="Times New Roman"/>
              </a:rPr>
              <a:t>ty</a:t>
            </a:r>
            <a:r>
              <a:rPr lang="en-US" altLang="zh-CN" sz="2400" b="1" spc="8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006EBF"/>
                </a:solidFill>
                <a:latin typeface="Times New Roman"/>
                <a:ea typeface="Times New Roman"/>
              </a:rPr>
              <a:t>hỗ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trợ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2125980"/>
            <a:ext cx="6903720" cy="4495800"/>
          </a:xfrm>
          <a:prstGeom prst="rect">
            <a:avLst/>
          </a:prstGeom>
        </p:spPr>
      </p:pic>
      <p:sp>
        <p:nvSpPr>
          <p:cNvPr id="2" name="TextBox 50"/>
          <p:cNvSpPr txBox="1"/>
          <p:nvPr/>
        </p:nvSpPr>
        <p:spPr>
          <a:xfrm>
            <a:off x="396224" y="377211"/>
            <a:ext cx="7636635" cy="1439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chục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lớn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Microsoft,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IBM,…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335280"/>
            <a:ext cx="1280160" cy="70866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83820"/>
            <a:ext cx="1729739" cy="1897380"/>
          </a:xfrm>
          <a:prstGeom prst="rect">
            <a:avLst/>
          </a:prstGeom>
        </p:spPr>
      </p:pic>
      <p:sp>
        <p:nvSpPr>
          <p:cNvPr id="2" name="TextBox 53"/>
          <p:cNvSpPr txBox="1"/>
          <p:nvPr/>
        </p:nvSpPr>
        <p:spPr>
          <a:xfrm>
            <a:off x="472424" y="2012950"/>
            <a:ext cx="8436435" cy="3849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</a:p>
          <a:p>
            <a:pPr marL="0" indent="231647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Premier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Premier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tin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liên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lạc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tác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kế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thuộc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mọi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quy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bộ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webmail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Gmail,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Calendar,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Talk,…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8" indent="-231647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Premier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giờ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đây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nhập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vào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Standard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Education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Edition,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cả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hai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tiếp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tục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miễn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ea typeface="Segoe UI Symbol"/>
              </a:rPr>
              <a:t>ở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vụ.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4"/>
          <p:cNvSpPr txBox="1"/>
          <p:nvPr/>
        </p:nvSpPr>
        <p:spPr>
          <a:xfrm>
            <a:off x="380373" y="393761"/>
            <a:ext cx="8559841" cy="3300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851">
              <a:lnSpc>
                <a:spcPct val="100000"/>
              </a:lnSpc>
            </a:pPr>
            <a:r>
              <a:rPr lang="en-US" altLang="zh-CN" sz="2400" b="1" spc="180" dirty="0">
                <a:solidFill>
                  <a:srgbClr val="006EBF"/>
                </a:solidFill>
                <a:latin typeface="Times New Roman"/>
                <a:ea typeface="Times New Roman"/>
              </a:rPr>
              <a:t>Goo</a:t>
            </a:r>
            <a:r>
              <a:rPr lang="en-US" altLang="zh-CN" sz="2400" b="1" spc="170" dirty="0">
                <a:solidFill>
                  <a:srgbClr val="006EBF"/>
                </a:solidFill>
                <a:latin typeface="Times New Roman"/>
                <a:ea typeface="Times New Roman"/>
              </a:rPr>
              <a:t>gle</a:t>
            </a:r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Premier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Edition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độc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đáo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sau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đây:</a:t>
            </a:r>
          </a:p>
          <a:p>
            <a:pPr marL="0">
              <a:lnSpc>
                <a:spcPct val="110833"/>
              </a:lnSpc>
              <a:spcBef>
                <a:spcPts val="320"/>
              </a:spcBef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Mỗi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user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lưu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10GB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miễn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dành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tích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API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99,9%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thời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luôn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luôn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sẵn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hoạt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động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tùy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chọn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cắt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quảng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cáo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spc="3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Chi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ea typeface="Segoe UI Symbol"/>
              </a:rPr>
              <a:t>thấp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1706880"/>
            <a:ext cx="2537460" cy="2537460"/>
          </a:xfrm>
          <a:prstGeom prst="rect">
            <a:avLst/>
          </a:prstGeom>
        </p:spPr>
      </p:pic>
      <p:sp>
        <p:nvSpPr>
          <p:cNvPr id="2" name="TextBox 56"/>
          <p:cNvSpPr txBox="1"/>
          <p:nvPr/>
        </p:nvSpPr>
        <p:spPr>
          <a:xfrm>
            <a:off x="396224" y="393761"/>
            <a:ext cx="8142704" cy="3075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80" dirty="0">
                <a:solidFill>
                  <a:srgbClr val="006EBF"/>
                </a:solidFill>
                <a:latin typeface="Times New Roman"/>
                <a:ea typeface="Times New Roman"/>
              </a:rPr>
              <a:t>Goo</a:t>
            </a:r>
            <a:r>
              <a:rPr lang="en-US" altLang="zh-CN" sz="2400" b="1" spc="170" dirty="0">
                <a:solidFill>
                  <a:srgbClr val="006EBF"/>
                </a:solidFill>
                <a:latin typeface="Times New Roman"/>
                <a:ea typeface="Times New Roman"/>
              </a:rPr>
              <a:t>gle</a:t>
            </a:r>
          </a:p>
          <a:p>
            <a:pPr>
              <a:lnSpc>
                <a:spcPts val="1485"/>
              </a:lnSpc>
            </a:pPr>
            <a:endParaRPr lang="en-US" dirty="0" smtClean="0"/>
          </a:p>
          <a:p>
            <a:pPr marL="120396" hangingPunct="0">
              <a:lnSpc>
                <a:spcPct val="102499"/>
              </a:lnSpc>
            </a:pP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Ngoài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Gmail,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ea typeface="Segoe UI Symbol"/>
              </a:rPr>
              <a:t>Calendar,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Talk,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ea typeface="Segoe UI Symbol"/>
              </a:rPr>
              <a:t>Apps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còn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tích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sau: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spc="2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Docs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ea typeface="Segoe UI Symbol"/>
              </a:rPr>
              <a:t>Spreadsheets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Gmail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bị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mobile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Chia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sẻ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tài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theo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3093720"/>
            <a:ext cx="5478780" cy="2712720"/>
          </a:xfrm>
          <a:prstGeom prst="rect">
            <a:avLst/>
          </a:prstGeom>
        </p:spPr>
      </p:pic>
      <p:sp>
        <p:nvSpPr>
          <p:cNvPr id="2" name="TextBox 58"/>
          <p:cNvSpPr txBox="1"/>
          <p:nvPr/>
        </p:nvSpPr>
        <p:spPr>
          <a:xfrm>
            <a:off x="396224" y="393761"/>
            <a:ext cx="7771337" cy="2630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ea typeface="Times New Roman"/>
              </a:rPr>
              <a:t>icrosoft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hình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thức.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Office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Live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Small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Business,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phù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với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vừa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nhỏ.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spc="-6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ea typeface="Segoe UI Symbol"/>
              </a:rPr>
              <a:t>Bạn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tìm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thấy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tin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tại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ea typeface="Segoe UI Symbol"/>
              </a:rPr>
              <a:t>địa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ea typeface="Segoe UI Symbol"/>
              </a:rPr>
              <a:t>chỉ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5" dirty="0">
                <a:solidFill>
                  <a:srgbClr val="000000"/>
                </a:solidFill>
                <a:latin typeface="Segoe UI Symbol"/>
                <a:ea typeface="Segoe UI Symbol"/>
              </a:rPr>
              <a:t>http://www.smallbusiness.officelive.c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om.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0"/>
          <p:cNvSpPr txBox="1"/>
          <p:nvPr/>
        </p:nvSpPr>
        <p:spPr>
          <a:xfrm>
            <a:off x="1757838" y="878483"/>
            <a:ext cx="5386197" cy="690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4400" b="1" spc="359" dirty="0">
                <a:solidFill>
                  <a:srgbClr val="FEFEFE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4400" b="1" spc="16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b="1" spc="350" dirty="0">
                <a:solidFill>
                  <a:srgbClr val="FEFEFE"/>
                </a:solidFill>
                <a:latin typeface="Times New Roman"/>
                <a:ea typeface="Times New Roman"/>
              </a:rPr>
              <a:t>quan</a:t>
            </a:r>
            <a:r>
              <a:rPr lang="en-US" altLang="zh-CN" sz="4400" b="1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b="1" spc="309" dirty="0">
                <a:solidFill>
                  <a:srgbClr val="FEFEFE"/>
                </a:solidFill>
                <a:latin typeface="Times New Roman"/>
                <a:ea typeface="Times New Roman"/>
              </a:rPr>
              <a:t>về</a:t>
            </a:r>
            <a:r>
              <a:rPr lang="en-US" altLang="zh-CN" sz="4400" b="1" spc="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b="1" spc="345" dirty="0">
                <a:solidFill>
                  <a:srgbClr val="FEFEFE"/>
                </a:solidFill>
                <a:latin typeface="Times New Roman"/>
                <a:ea typeface="Times New Roman"/>
              </a:rPr>
              <a:t>SaaS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3665220"/>
            <a:ext cx="8481059" cy="3093720"/>
          </a:xfrm>
          <a:prstGeom prst="rect">
            <a:avLst/>
          </a:prstGeom>
        </p:spPr>
      </p:pic>
      <p:sp>
        <p:nvSpPr>
          <p:cNvPr id="2" name="TextBox 60"/>
          <p:cNvSpPr txBox="1"/>
          <p:nvPr/>
        </p:nvSpPr>
        <p:spPr>
          <a:xfrm>
            <a:off x="396224" y="393761"/>
            <a:ext cx="8515947" cy="2768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ea typeface="Times New Roman"/>
              </a:rPr>
              <a:t>icrosoft</a:t>
            </a:r>
          </a:p>
          <a:p>
            <a:pPr>
              <a:lnSpc>
                <a:spcPts val="1585"/>
              </a:lnSpc>
            </a:pPr>
            <a:endParaRPr lang="en-US" dirty="0" smtClean="0"/>
          </a:p>
          <a:p>
            <a:pPr marL="0" hangingPunct="0">
              <a:lnSpc>
                <a:spcPct val="100000"/>
              </a:lnSpc>
            </a:pP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Microsoft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ea typeface="Segoe UI Symbol"/>
              </a:rPr>
              <a:t>Office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Live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0" dirty="0">
                <a:solidFill>
                  <a:srgbClr val="000000"/>
                </a:solidFill>
                <a:latin typeface="Segoe UI Symbol"/>
                <a:ea typeface="Segoe UI Symbol"/>
              </a:rPr>
              <a:t>Small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Business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nhỏ.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Nó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cụ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thương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mại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tử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giúp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nhỏ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dễ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dàng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bán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sản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phẩm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trang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riêng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họ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bán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eBay,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đồng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thời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ea typeface="Segoe UI Symbol"/>
              </a:rPr>
              <a:t>phép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E</a:t>
            </a:r>
            <a:r>
              <a:rPr lang="en-US" altLang="zh-CN" sz="2400" spc="50" dirty="0">
                <a:solidFill>
                  <a:srgbClr val="000000"/>
                </a:solidFill>
                <a:latin typeface="Segoe UI Symbol"/>
                <a:ea typeface="Segoe UI Symbol"/>
              </a:rPr>
              <a:t>-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mail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ea typeface="Segoe UI Symbol"/>
              </a:rPr>
              <a:t>Marketing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việc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gửi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email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chương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khuyến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mãi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đơn</a:t>
            </a:r>
            <a:r>
              <a:rPr lang="en-US" altLang="zh-CN" sz="2400" spc="-1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giản.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20" y="4213860"/>
            <a:ext cx="3337560" cy="2644140"/>
          </a:xfrm>
          <a:prstGeom prst="rect">
            <a:avLst/>
          </a:prstGeom>
        </p:spPr>
      </p:pic>
      <p:sp>
        <p:nvSpPr>
          <p:cNvPr id="2" name="TextBox 62"/>
          <p:cNvSpPr txBox="1"/>
          <p:nvPr/>
        </p:nvSpPr>
        <p:spPr>
          <a:xfrm>
            <a:off x="396222" y="393761"/>
            <a:ext cx="8467811" cy="4068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M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ea typeface="Times New Roman"/>
              </a:rPr>
              <a:t>icrosoft</a:t>
            </a:r>
          </a:p>
          <a:p>
            <a:pPr>
              <a:lnSpc>
                <a:spcPts val="1485"/>
              </a:lnSpc>
            </a:pPr>
            <a:endParaRPr lang="en-US" dirty="0" smtClean="0"/>
          </a:p>
          <a:p>
            <a:pPr marL="0" hangingPunct="0">
              <a:lnSpc>
                <a:spcPct val="10249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nhỏ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khi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đăng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ký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sẽ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nhận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bộ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cụ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miễn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phí,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gồm:</a:t>
            </a:r>
          </a:p>
          <a:p>
            <a:pPr marL="0">
              <a:lnSpc>
                <a:spcPct val="110833"/>
              </a:lnSpc>
              <a:spcBef>
                <a:spcPts val="334"/>
              </a:spcBef>
            </a:pPr>
            <a:r>
              <a:rPr lang="en-US" altLang="zh-CN" sz="2400" spc="5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0" dirty="0">
                <a:solidFill>
                  <a:srgbClr val="000000"/>
                </a:solidFill>
                <a:latin typeface="Segoe UI Symbol"/>
                <a:ea typeface="Segoe UI Symbol"/>
              </a:rPr>
              <a:t>hosting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kế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giao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diện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hiệu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suất</a:t>
            </a:r>
            <a:r>
              <a:rPr lang="en-US" altLang="zh-CN" sz="2400" spc="-10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cao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mối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quan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(CRM)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Đăng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ký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tên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miền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tùy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chọn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với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100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tài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khoản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email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ea typeface="Segoe UI Symbol"/>
              </a:rPr>
              <a:t>việc.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620" y="4526279"/>
            <a:ext cx="3642360" cy="21717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4975860"/>
            <a:ext cx="4457700" cy="1021080"/>
          </a:xfrm>
          <a:prstGeom prst="rect">
            <a:avLst/>
          </a:prstGeom>
        </p:spPr>
      </p:pic>
      <p:sp>
        <p:nvSpPr>
          <p:cNvPr id="2" name="TextBox 65"/>
          <p:cNvSpPr txBox="1"/>
          <p:nvPr/>
        </p:nvSpPr>
        <p:spPr>
          <a:xfrm>
            <a:off x="396223" y="393761"/>
            <a:ext cx="8170630" cy="351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25" dirty="0">
                <a:solidFill>
                  <a:srgbClr val="006EBF"/>
                </a:solidFill>
                <a:latin typeface="Times New Roman"/>
                <a:ea typeface="Times New Roman"/>
              </a:rPr>
              <a:t>IBM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IBM-cung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giải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riêng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mình</a:t>
            </a:r>
          </a:p>
          <a:p>
            <a:pPr marL="0" indent="231649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dưới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tên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gọi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"Blue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Cloud."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9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loạt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11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phép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trung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tâm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hoạt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động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tốt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bằng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phép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phân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phối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truy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cập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toàn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cầu.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nay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dần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thay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thế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BlueMix.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DD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4183379"/>
            <a:ext cx="5402580" cy="2674620"/>
          </a:xfrm>
          <a:prstGeom prst="rect">
            <a:avLst/>
          </a:prstGeom>
        </p:spPr>
      </p:pic>
      <p:sp>
        <p:nvSpPr>
          <p:cNvPr id="2" name="TextBox 68"/>
          <p:cNvSpPr txBox="1"/>
          <p:nvPr/>
        </p:nvSpPr>
        <p:spPr>
          <a:xfrm>
            <a:off x="396224" y="393761"/>
            <a:ext cx="8067891" cy="3910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25" dirty="0">
                <a:solidFill>
                  <a:srgbClr val="006EBF"/>
                </a:solidFill>
                <a:latin typeface="Times New Roman"/>
                <a:ea typeface="Times New Roman"/>
              </a:rPr>
              <a:t>IBM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dựa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tiêu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chuẩn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mở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mã</a:t>
            </a:r>
          </a:p>
          <a:p>
            <a:pPr marL="0" indent="231647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nguồn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mở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200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nghiên</a:t>
            </a:r>
          </a:p>
          <a:p>
            <a:pPr marL="0" indent="231647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cứu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với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quy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toàn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thế</a:t>
            </a: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giới.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7" indent="-231647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tác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dựa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sáng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kiến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​​điện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trường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đại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học,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nghiệp,</a:t>
            </a:r>
            <a:r>
              <a:rPr lang="en-US" altLang="zh-CN" sz="2400" spc="-1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quan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chính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phủ,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Bộ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Khoa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học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nghệ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ea typeface="Segoe UI Symbol"/>
              </a:rPr>
              <a:t>Việt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Nam.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3299460"/>
            <a:ext cx="6324600" cy="3322320"/>
          </a:xfrm>
          <a:prstGeom prst="rect">
            <a:avLst/>
          </a:prstGeom>
        </p:spPr>
      </p:pic>
      <p:sp>
        <p:nvSpPr>
          <p:cNvPr id="2" name="TextBox 70"/>
          <p:cNvSpPr txBox="1"/>
          <p:nvPr/>
        </p:nvSpPr>
        <p:spPr>
          <a:xfrm>
            <a:off x="396224" y="393761"/>
            <a:ext cx="8362351" cy="262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25" dirty="0">
                <a:solidFill>
                  <a:srgbClr val="006EBF"/>
                </a:solidFill>
                <a:latin typeface="Times New Roman"/>
                <a:ea typeface="Times New Roman"/>
              </a:rPr>
              <a:t>IBM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đầu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tiên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đã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phục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vào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đầu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năm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2008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cũng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thống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z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“mainframe"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môi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trường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từ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năm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2008,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ảo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với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số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lượng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lớn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thống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z.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" y="4602479"/>
            <a:ext cx="8100059" cy="1874520"/>
          </a:xfrm>
          <a:prstGeom prst="rect">
            <a:avLst/>
          </a:prstGeom>
        </p:spPr>
      </p:pic>
      <p:sp>
        <p:nvSpPr>
          <p:cNvPr id="2" name="TextBox 72"/>
          <p:cNvSpPr txBox="1"/>
          <p:nvPr/>
        </p:nvSpPr>
        <p:spPr>
          <a:xfrm>
            <a:off x="396223" y="393761"/>
            <a:ext cx="8281250" cy="3431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25" dirty="0">
                <a:solidFill>
                  <a:srgbClr val="006EBF"/>
                </a:solidFill>
                <a:latin typeface="Times New Roman"/>
                <a:ea typeface="Times New Roman"/>
              </a:rPr>
              <a:t>IBM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231649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nhằm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giúp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tận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lợi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thế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mây,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khả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điện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toán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đám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mây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tích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  <a:r>
              <a:rPr lang="en-US" altLang="zh-CN" sz="2400" spc="-1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hạ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tầng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CNTT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hiện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SOAP.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231647" indent="-231647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đặc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biệt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tập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trung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vào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những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CNTT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đảm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bảo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an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ninh,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bảo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mật,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độ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t/>
            </a:r>
            <a:br/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tin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cậy,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cũng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khả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hiệu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quả.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3"/>
          <p:cNvSpPr txBox="1"/>
          <p:nvPr/>
        </p:nvSpPr>
        <p:spPr>
          <a:xfrm>
            <a:off x="396224" y="393761"/>
            <a:ext cx="7996885" cy="6240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25" dirty="0">
                <a:solidFill>
                  <a:srgbClr val="006EBF"/>
                </a:solidFill>
                <a:latin typeface="Times New Roman"/>
                <a:ea typeface="Times New Roman"/>
              </a:rPr>
              <a:t>IBM</a:t>
            </a:r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Khái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niệm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Blue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từ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việc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mà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trong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chương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với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tên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gọi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“chương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nghệ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phụ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ea typeface="Segoe UI Symbol"/>
              </a:rPr>
              <a:t>thuộc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ea typeface="Segoe UI Symbol"/>
              </a:rPr>
              <a:t>”</a:t>
            </a:r>
            <a:r>
              <a:rPr lang="en-US" altLang="zh-CN" sz="2400" spc="-15" dirty="0">
                <a:solidFill>
                  <a:srgbClr val="000000"/>
                </a:solidFill>
                <a:latin typeface="Segoe UI Symbol"/>
                <a:ea typeface="Segoe UI Symbol"/>
              </a:rPr>
              <a:t>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231647" indent="-231647" hangingPunct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phát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triển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IBM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yêu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cầu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tài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nguyên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thiết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kiểm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tra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tiến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thử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nghiệm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sáng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kiến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chương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10" dirty="0">
                <a:solidFill>
                  <a:srgbClr val="000000"/>
                </a:solidFill>
                <a:latin typeface="Segoe UI Symbol"/>
                <a:ea typeface="Segoe UI Symbol"/>
              </a:rPr>
              <a:t>tr</a:t>
            </a:r>
            <a:r>
              <a:rPr lang="en-US" altLang="zh-CN" sz="2400" spc="-5" dirty="0">
                <a:solidFill>
                  <a:srgbClr val="000000"/>
                </a:solidFill>
                <a:latin typeface="Segoe UI Symbol"/>
                <a:ea typeface="Segoe UI Symbol"/>
              </a:rPr>
              <a:t>ên.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5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4"/>
          <p:cNvSpPr txBox="1"/>
          <p:nvPr/>
        </p:nvSpPr>
        <p:spPr>
          <a:xfrm>
            <a:off x="396223" y="377211"/>
            <a:ext cx="8140744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25" dirty="0">
                <a:solidFill>
                  <a:srgbClr val="006EBF"/>
                </a:solidFill>
                <a:latin typeface="Times New Roman"/>
                <a:ea typeface="Times New Roman"/>
              </a:rPr>
              <a:t>Giới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14" dirty="0">
                <a:solidFill>
                  <a:srgbClr val="006EBF"/>
                </a:solidFill>
                <a:latin typeface="Times New Roman"/>
                <a:ea typeface="Times New Roman"/>
              </a:rPr>
              <a:t>thiệu</a:t>
            </a:r>
            <a:r>
              <a:rPr lang="en-US" altLang="zh-CN" sz="2400" b="1" spc="7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9" dirty="0">
                <a:solidFill>
                  <a:srgbClr val="006EBF"/>
                </a:solidFill>
                <a:latin typeface="Times New Roman"/>
                <a:ea typeface="Times New Roman"/>
              </a:rPr>
              <a:t>Github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spc="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thống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phân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tán</a:t>
            </a:r>
            <a:r>
              <a:rPr lang="en-US" altLang="zh-CN" sz="2400" spc="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GIT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giúp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lưu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trữ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source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code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án.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8" indent="-231647" hangingPunct="0">
              <a:lnSpc>
                <a:spcPct val="109583"/>
              </a:lnSpc>
            </a:pPr>
            <a:r>
              <a:rPr lang="en-US" altLang="zh-CN" sz="2400" spc="55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ea typeface="Segoe UI Symbol"/>
              </a:rPr>
              <a:t>Github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viết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bằng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Ruby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on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Rails.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ea typeface="Segoe UI Symbol"/>
              </a:rPr>
              <a:t>GitHub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thương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mại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cả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tài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khoản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miễn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dự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án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nguồn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mở.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năng: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231648">
              <a:lnSpc>
                <a:spcPct val="109583"/>
              </a:lnSpc>
            </a:pPr>
            <a:r>
              <a:rPr lang="en-US" altLang="zh-CN" sz="2400" spc="30" dirty="0">
                <a:solidFill>
                  <a:srgbClr val="0A59A5"/>
                </a:solidFill>
                <a:latin typeface="Arial"/>
                <a:ea typeface="Arial"/>
              </a:rPr>
              <a:t>•</a:t>
            </a:r>
            <a:r>
              <a:rPr lang="en-US" altLang="zh-CN" sz="2400" spc="25" dirty="0">
                <a:solidFill>
                  <a:srgbClr val="0A59A5"/>
                </a:solidFill>
                <a:latin typeface="Arial"/>
                <a:cs typeface="Aria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GitHub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ea typeface="Segoe UI Symbol"/>
              </a:rPr>
              <a:t>edit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ea typeface="Segoe UI Symbol"/>
              </a:rPr>
              <a:t>file</a:t>
            </a:r>
            <a:r>
              <a:rPr lang="en-US" altLang="zh-CN" sz="2400" spc="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source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Segoe UI Symbol"/>
                <a:ea typeface="Segoe UI Symbol"/>
              </a:rPr>
              <a:t>code</a:t>
            </a:r>
          </a:p>
          <a:p>
            <a:pPr marL="0" indent="463295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từ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browser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HTTP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–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POST.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231647">
              <a:lnSpc>
                <a:spcPct val="110000"/>
              </a:lnSpc>
            </a:pPr>
            <a:r>
              <a:rPr lang="en-US" altLang="zh-CN" sz="2400" spc="44" dirty="0">
                <a:solidFill>
                  <a:srgbClr val="0A59A5"/>
                </a:solidFill>
                <a:latin typeface="Arial"/>
                <a:ea typeface="Arial"/>
              </a:rPr>
              <a:t>•</a:t>
            </a:r>
            <a:r>
              <a:rPr lang="en-US" altLang="zh-CN" sz="2400" spc="34" dirty="0">
                <a:solidFill>
                  <a:srgbClr val="0A59A5"/>
                </a:solidFill>
                <a:latin typeface="Arial"/>
                <a:cs typeface="Arial"/>
              </a:rPr>
              <a:t> </a:t>
            </a:r>
            <a:r>
              <a:rPr lang="en-US" altLang="zh-CN" sz="2400" spc="85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ea typeface="Segoe UI Symbol"/>
              </a:rPr>
              <a:t>review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so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ea typeface="Segoe UI Symbol"/>
              </a:rPr>
              <a:t>sánh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code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ea typeface="Segoe UI Symbol"/>
              </a:rPr>
              <a:t>dự</a:t>
            </a:r>
            <a:r>
              <a:rPr lang="en-US" altLang="zh-CN" sz="2400" spc="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Segoe UI Symbol"/>
                <a:ea typeface="Segoe UI Symbol"/>
              </a:rPr>
              <a:t>án</a:t>
            </a:r>
          </a:p>
          <a:p>
            <a:pPr marL="0" indent="463295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việc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xem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commit,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comments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231647">
              <a:lnSpc>
                <a:spcPct val="110833"/>
              </a:lnSpc>
            </a:pPr>
            <a:r>
              <a:rPr lang="en-US" altLang="zh-CN" sz="2400" spc="-5" dirty="0">
                <a:solidFill>
                  <a:srgbClr val="0A59A5"/>
                </a:solidFill>
                <a:latin typeface="Arial"/>
                <a:ea typeface="Arial"/>
              </a:rPr>
              <a:t>•</a:t>
            </a:r>
            <a:r>
              <a:rPr lang="en-US" altLang="zh-CN" sz="2400" spc="315" dirty="0">
                <a:solidFill>
                  <a:srgbClr val="0A59A5"/>
                </a:solidFill>
                <a:latin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Segoe UI Symbol"/>
                <a:ea typeface="Segoe UI Symbol"/>
              </a:rPr>
              <a:t>…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9"/>
              </a:lnSpc>
            </a:pPr>
            <a:endParaRPr lang="en-US" dirty="0" smtClean="0"/>
          </a:p>
          <a:p>
            <a:pPr marL="0" indent="2876471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77"/>
          <p:cNvSpPr/>
          <p:nvPr/>
        </p:nvSpPr>
        <p:spPr>
          <a:xfrm>
            <a:off x="679450" y="1543050"/>
            <a:ext cx="8464550" cy="4629150"/>
          </a:xfrm>
          <a:custGeom>
            <a:avLst/>
            <a:gdLst>
              <a:gd name="connsiteX0" fmla="*/ 6350 w 8464550"/>
              <a:gd name="connsiteY0" fmla="*/ 4629150 h 4629150"/>
              <a:gd name="connsiteX1" fmla="*/ 8464550 w 8464550"/>
              <a:gd name="connsiteY1" fmla="*/ 4629150 h 4629150"/>
              <a:gd name="connsiteX2" fmla="*/ 8464550 w 8464550"/>
              <a:gd name="connsiteY2" fmla="*/ 13970 h 4629150"/>
              <a:gd name="connsiteX3" fmla="*/ 6350 w 8464550"/>
              <a:gd name="connsiteY3" fmla="*/ 13970 h 4629150"/>
              <a:gd name="connsiteX4" fmla="*/ 6350 w 8464550"/>
              <a:gd name="connsiteY4" fmla="*/ 4629150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4550" h="4629150">
                <a:moveTo>
                  <a:pt x="6350" y="4629150"/>
                </a:moveTo>
                <a:lnTo>
                  <a:pt x="8464550" y="4629150"/>
                </a:lnTo>
                <a:lnTo>
                  <a:pt x="8464550" y="13970"/>
                </a:lnTo>
                <a:lnTo>
                  <a:pt x="6350" y="13970"/>
                </a:lnTo>
                <a:lnTo>
                  <a:pt x="6350" y="4629150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8"/>
          <p:cNvSpPr/>
          <p:nvPr/>
        </p:nvSpPr>
        <p:spPr>
          <a:xfrm>
            <a:off x="679450" y="1200150"/>
            <a:ext cx="3282950" cy="704850"/>
          </a:xfrm>
          <a:custGeom>
            <a:avLst/>
            <a:gdLst>
              <a:gd name="connsiteX0" fmla="*/ 6350 w 3282950"/>
              <a:gd name="connsiteY0" fmla="*/ 8890 h 704850"/>
              <a:gd name="connsiteX1" fmla="*/ 2934970 w 3282950"/>
              <a:gd name="connsiteY1" fmla="*/ 8890 h 704850"/>
              <a:gd name="connsiteX2" fmla="*/ 3282950 w 3282950"/>
              <a:gd name="connsiteY2" fmla="*/ 356870 h 704850"/>
              <a:gd name="connsiteX3" fmla="*/ 2934970 w 3282950"/>
              <a:gd name="connsiteY3" fmla="*/ 704850 h 704850"/>
              <a:gd name="connsiteX4" fmla="*/ 6350 w 3282950"/>
              <a:gd name="connsiteY4" fmla="*/ 704850 h 704850"/>
              <a:gd name="connsiteX5" fmla="*/ 6350 w 3282950"/>
              <a:gd name="connsiteY5" fmla="*/ 889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2950" h="704850">
                <a:moveTo>
                  <a:pt x="6350" y="8890"/>
                </a:moveTo>
                <a:lnTo>
                  <a:pt x="2934970" y="8890"/>
                </a:lnTo>
                <a:lnTo>
                  <a:pt x="3282950" y="356870"/>
                </a:lnTo>
                <a:lnTo>
                  <a:pt x="2934970" y="704850"/>
                </a:lnTo>
                <a:lnTo>
                  <a:pt x="6350" y="704850"/>
                </a:lnTo>
                <a:lnTo>
                  <a:pt x="6350" y="8890"/>
                </a:lnTo>
                <a:close/>
              </a:path>
            </a:pathLst>
          </a:custGeom>
          <a:solidFill>
            <a:srgbClr val="FE6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3421379"/>
            <a:ext cx="3688079" cy="3436620"/>
          </a:xfrm>
          <a:prstGeom prst="rect">
            <a:avLst/>
          </a:prstGeom>
        </p:spPr>
      </p:pic>
      <p:sp>
        <p:nvSpPr>
          <p:cNvPr id="2" name="TextBox 80"/>
          <p:cNvSpPr txBox="1"/>
          <p:nvPr/>
        </p:nvSpPr>
        <p:spPr>
          <a:xfrm>
            <a:off x="904662" y="1413531"/>
            <a:ext cx="5027817" cy="2579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215" dirty="0">
                <a:solidFill>
                  <a:srgbClr val="FEFEFE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kết</a:t>
            </a:r>
            <a:r>
              <a:rPr lang="en-US" altLang="zh-CN" sz="24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EFEFE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2400" b="1" spc="1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FEFEFE"/>
                </a:solidFill>
                <a:latin typeface="Times New Roman"/>
                <a:ea typeface="Times New Roman"/>
              </a:rPr>
              <a:t>học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marL="0" indent="101193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Sinh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viên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hiểu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rõ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vấn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đề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sau: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101193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Tổng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quan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101193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phổ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biến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của</a:t>
            </a:r>
            <a:r>
              <a:rPr lang="en-US" altLang="zh-CN" sz="2400" spc="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101193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10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9" y="3680460"/>
            <a:ext cx="4465320" cy="2903220"/>
          </a:xfrm>
          <a:prstGeom prst="rect">
            <a:avLst/>
          </a:prstGeom>
        </p:spPr>
      </p:pic>
      <p:sp>
        <p:nvSpPr>
          <p:cNvPr id="2" name="TextBox 12"/>
          <p:cNvSpPr txBox="1"/>
          <p:nvPr/>
        </p:nvSpPr>
        <p:spPr>
          <a:xfrm>
            <a:off x="396224" y="377211"/>
            <a:ext cx="8494620" cy="30490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410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Software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Service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(SaaS)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sự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lựa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chọn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phù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hợp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nhất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bạn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muốn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tập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trung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vào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cuối.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Giúp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bạn</a:t>
            </a:r>
            <a:r>
              <a:rPr lang="en-US" altLang="zh-CN" sz="2400" spc="-1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cập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đến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tảng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5" dirty="0">
                <a:solidFill>
                  <a:srgbClr val="000000"/>
                </a:solidFill>
                <a:latin typeface="Segoe UI Symbol"/>
                <a:ea typeface="Segoe UI Symbol"/>
              </a:rPr>
              <a:t>Cloud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mà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không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hạ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tầng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tảng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nó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đang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ea typeface="Segoe UI Symbol"/>
              </a:rPr>
              <a:t>chạy.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rất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nhiều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ví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email,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văn</a:t>
            </a:r>
            <a:r>
              <a:rPr lang="en-US" altLang="zh-CN" sz="2400" spc="-11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phòng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cụ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từ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Google,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Microsoft,…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2179320"/>
            <a:ext cx="8862059" cy="3185160"/>
          </a:xfrm>
          <a:prstGeom prst="rect">
            <a:avLst/>
          </a:prstGeom>
        </p:spPr>
      </p:pic>
      <p:sp>
        <p:nvSpPr>
          <p:cNvPr id="2" name="TextBox 14"/>
          <p:cNvSpPr txBox="1"/>
          <p:nvPr/>
        </p:nvSpPr>
        <p:spPr>
          <a:xfrm>
            <a:off x="396224" y="377211"/>
            <a:ext cx="8140744" cy="1322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hangingPunct="0">
              <a:lnSpc>
                <a:spcPct val="10249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(phần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vụ)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7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lưu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trữ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máy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chủ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từ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xa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truy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cập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7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Internet.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20" y="3855720"/>
            <a:ext cx="3017520" cy="2903220"/>
          </a:xfrm>
          <a:prstGeom prst="rect">
            <a:avLst/>
          </a:prstGeom>
        </p:spPr>
      </p:pic>
      <p:sp>
        <p:nvSpPr>
          <p:cNvPr id="2" name="TextBox 16"/>
          <p:cNvSpPr txBox="1"/>
          <p:nvPr/>
        </p:nvSpPr>
        <p:spPr>
          <a:xfrm>
            <a:off x="396224" y="377211"/>
            <a:ext cx="8415690" cy="3736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231648" indent="-231648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email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nền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bởi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Microsoft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(Hotmail),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(Gmail),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Yahoo!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ea typeface="Segoe UI Symbol"/>
              </a:rPr>
              <a:t>(Yahoo!</a:t>
            </a:r>
            <a:r>
              <a:rPr lang="en-US" altLang="zh-CN" sz="2400" spc="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ea typeface="Segoe UI Symbol"/>
              </a:rPr>
              <a:t>Mail).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Mỗi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email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đáp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tiêu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bản:</a:t>
            </a:r>
          </a:p>
          <a:p>
            <a:pPr marL="0" indent="120395">
              <a:lnSpc>
                <a:spcPct val="100000"/>
              </a:lnSpc>
              <a:spcBef>
                <a:spcPts val="170"/>
              </a:spcBef>
            </a:pPr>
            <a:r>
              <a:rPr lang="en-US" altLang="zh-CN" sz="2400" dirty="0">
                <a:solidFill>
                  <a:srgbClr val="0A59A5"/>
                </a:solidFill>
                <a:latin typeface="Arial"/>
                <a:ea typeface="Arial"/>
              </a:rPr>
              <a:t>•</a:t>
            </a:r>
            <a:r>
              <a:rPr lang="en-US" altLang="zh-CN" sz="2400" spc="55" dirty="0">
                <a:solidFill>
                  <a:srgbClr val="0A59A5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(Microsoft,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Yahoo,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Google…)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tổ</a:t>
            </a:r>
            <a:r>
              <a:rPr lang="en-US" altLang="zh-CN" sz="2400" spc="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chức</a:t>
            </a:r>
            <a:r>
              <a:rPr lang="en-US" altLang="zh-CN" sz="2400" spc="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tất</a:t>
            </a:r>
          </a:p>
          <a:p>
            <a:pPr marL="0" indent="463295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cả</a:t>
            </a:r>
            <a:r>
              <a:rPr lang="en-US" altLang="zh-CN" sz="2400" spc="-1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chương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tại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vị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trí</a:t>
            </a:r>
            <a:r>
              <a:rPr lang="en-US" altLang="zh-CN" sz="2400" spc="-19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trung</a:t>
            </a:r>
            <a:r>
              <a:rPr lang="en-US" altLang="zh-CN" sz="2400" spc="-2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tâm</a:t>
            </a:r>
          </a:p>
          <a:p>
            <a:pPr marL="0" indent="120395">
              <a:lnSpc>
                <a:spcPct val="100000"/>
              </a:lnSpc>
            </a:pPr>
            <a:r>
              <a:rPr lang="en-US" altLang="zh-CN" sz="2400" dirty="0">
                <a:solidFill>
                  <a:srgbClr val="0A59A5"/>
                </a:solidFill>
                <a:latin typeface="Arial"/>
                <a:ea typeface="Arial"/>
              </a:rPr>
              <a:t>•</a:t>
            </a:r>
            <a:r>
              <a:rPr lang="en-US" altLang="zh-CN" sz="2400" spc="15" dirty="0">
                <a:solidFill>
                  <a:srgbClr val="0A59A5"/>
                </a:solidFill>
                <a:latin typeface="Arial"/>
                <a:cs typeface="Arial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người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dùng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cuối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truy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cập</a:t>
            </a:r>
            <a:r>
              <a:rPr lang="en-US" altLang="zh-CN" sz="2400" spc="1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vào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</a:p>
          <a:p>
            <a:pPr marL="0" indent="463296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World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Wide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79" y="4640579"/>
            <a:ext cx="4671060" cy="1699260"/>
          </a:xfrm>
          <a:prstGeom prst="rect">
            <a:avLst/>
          </a:prstGeom>
        </p:spPr>
      </p:pic>
      <p:sp>
        <p:nvSpPr>
          <p:cNvPr id="2" name="TextBox 18"/>
          <p:cNvSpPr txBox="1"/>
          <p:nvPr/>
        </p:nvSpPr>
        <p:spPr>
          <a:xfrm>
            <a:off x="396224" y="377211"/>
            <a:ext cx="8126694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20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hangingPunct="0">
              <a:lnSpc>
                <a:spcPct val="10249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chia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thành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hai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loại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chính: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t/>
            </a:r>
            <a:br/>
            <a:r>
              <a:rPr lang="en-US" altLang="zh-CN" sz="2400" spc="85" dirty="0">
                <a:solidFill>
                  <a:srgbClr val="000000"/>
                </a:solidFill>
                <a:latin typeface="Segoe UI Symbol"/>
                <a:ea typeface="Segoe UI Symbol"/>
              </a:rPr>
              <a:t>Business</a:t>
            </a:r>
            <a:r>
              <a:rPr lang="en-US" altLang="zh-CN" sz="2400" spc="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80" dirty="0">
                <a:solidFill>
                  <a:srgbClr val="000000"/>
                </a:solidFill>
                <a:latin typeface="Segoe UI Symbol"/>
                <a:ea typeface="Segoe UI Symbol"/>
              </a:rPr>
              <a:t>Services:</a:t>
            </a:r>
          </a:p>
          <a:p>
            <a:pPr marL="0">
              <a:lnSpc>
                <a:spcPct val="109583"/>
              </a:lnSpc>
              <a:spcBef>
                <a:spcPts val="334"/>
              </a:spcBef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Đây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là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những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giải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pháp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</a:p>
          <a:p>
            <a:pPr marL="0" indent="231647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ty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nghiệp.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Business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Services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bán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thông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thuê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15" dirty="0">
                <a:solidFill>
                  <a:srgbClr val="000000"/>
                </a:solidFill>
                <a:latin typeface="Segoe UI Symbol"/>
                <a:ea typeface="Segoe UI Symbol"/>
              </a:rPr>
              <a:t>b</a:t>
            </a:r>
            <a:r>
              <a:rPr lang="en-US" altLang="zh-CN" sz="2400" spc="-10" dirty="0">
                <a:solidFill>
                  <a:srgbClr val="000000"/>
                </a:solidFill>
                <a:latin typeface="Segoe UI Symbol"/>
                <a:ea typeface="Segoe UI Symbol"/>
              </a:rPr>
              <a:t>ao.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231648" indent="-231647" hangingPunct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loại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này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bao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gồm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quy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trình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spc="-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doanh,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lý,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ứng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1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lý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mối</a:t>
            </a:r>
            <a:r>
              <a:rPr lang="en-US" altLang="zh-CN" sz="2400" spc="-15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quan</a:t>
            </a:r>
            <a:r>
              <a:rPr lang="en-US" altLang="zh-CN" sz="2400" spc="-15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hệ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hàng,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công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cụ</a:t>
            </a:r>
            <a:r>
              <a:rPr lang="en-US" altLang="zh-CN" sz="2400" spc="-17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định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hướng</a:t>
            </a:r>
            <a:r>
              <a:rPr lang="en-US" altLang="zh-CN" sz="2400" spc="-1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kinh</a:t>
            </a:r>
            <a:r>
              <a:rPr lang="en-US" altLang="zh-CN" sz="2400" spc="-1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doanh.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80" y="4030979"/>
            <a:ext cx="2727960" cy="1905000"/>
          </a:xfrm>
          <a:prstGeom prst="rect">
            <a:avLst/>
          </a:prstGeom>
        </p:spPr>
      </p:pic>
      <p:sp>
        <p:nvSpPr>
          <p:cNvPr id="2" name="TextBox 20"/>
          <p:cNvSpPr txBox="1"/>
          <p:nvPr/>
        </p:nvSpPr>
        <p:spPr>
          <a:xfrm>
            <a:off x="396223" y="377211"/>
            <a:ext cx="8517283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2916"/>
              </a:lnSpc>
            </a:pP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Tổng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quan</a:t>
            </a:r>
          </a:p>
          <a:p>
            <a:pPr>
              <a:lnSpc>
                <a:spcPts val="1580"/>
              </a:lnSpc>
            </a:pPr>
            <a:endParaRPr lang="en-US" dirty="0" smtClean="0"/>
          </a:p>
          <a:p>
            <a:pPr marL="0" hangingPunct="0">
              <a:lnSpc>
                <a:spcPct val="10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thể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chia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thành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hai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loại</a:t>
            </a:r>
            <a:r>
              <a:rPr lang="en-US" altLang="zh-CN" sz="2400" spc="-1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chính: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75" dirty="0">
                <a:solidFill>
                  <a:srgbClr val="000000"/>
                </a:solidFill>
                <a:latin typeface="Segoe UI Symbol"/>
                <a:ea typeface="Segoe UI Symbol"/>
              </a:rPr>
              <a:t>Customer-oriented</a:t>
            </a:r>
            <a:r>
              <a:rPr lang="en-US" altLang="zh-CN" sz="2400" spc="2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Segoe UI Symbol"/>
                <a:ea typeface="Segoe UI Symbol"/>
              </a:rPr>
              <a:t>services</a:t>
            </a:r>
          </a:p>
          <a:p>
            <a:pPr marL="0">
              <a:lnSpc>
                <a:spcPct val="100000"/>
              </a:lnSpc>
            </a:pP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(Dịch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ea typeface="Segoe UI Symbol"/>
              </a:rPr>
              <a:t>hướng</a:t>
            </a:r>
            <a:r>
              <a:rPr lang="en-US" altLang="zh-CN" sz="2400" spc="-3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ea typeface="Segoe UI Symbol"/>
              </a:rPr>
              <a:t>hàng):</a:t>
            </a:r>
          </a:p>
          <a:p>
            <a:pPr>
              <a:lnSpc>
                <a:spcPts val="143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Những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này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12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cơ</a:t>
            </a:r>
            <a:r>
              <a:rPr lang="en-US" altLang="zh-CN" sz="2400" spc="-11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sở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5" dirty="0">
                <a:solidFill>
                  <a:srgbClr val="000000"/>
                </a:solidFill>
                <a:latin typeface="Segoe UI Symbol"/>
                <a:ea typeface="Segoe UI Symbol"/>
              </a:rPr>
              <a:t>thuê</a:t>
            </a:r>
            <a:r>
              <a:rPr lang="en-US" altLang="zh-CN" sz="2400" spc="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Segoe UI Symbol"/>
                <a:ea typeface="Segoe UI Symbol"/>
              </a:rPr>
              <a:t>bao.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miễn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được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quảng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cáo.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Ví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như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trên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web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mail,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chơi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game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trực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tuyến</a:t>
            </a:r>
            <a:r>
              <a:rPr lang="en-US" altLang="zh-CN" sz="2400" spc="-1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và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ngân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hàng,…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25"/>
              </a:lnSpc>
            </a:pPr>
            <a:endParaRPr lang="en-US" dirty="0" smtClean="0"/>
          </a:p>
          <a:p>
            <a:pPr marL="0" indent="2876471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396224" y="377211"/>
            <a:ext cx="8002056" cy="62574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400" b="1" spc="200" dirty="0">
                <a:solidFill>
                  <a:srgbClr val="006EBF"/>
                </a:solidFill>
                <a:latin typeface="Times New Roman"/>
                <a:ea typeface="Times New Roman"/>
              </a:rPr>
              <a:t>Các</a:t>
            </a:r>
            <a:r>
              <a:rPr lang="en-US" altLang="zh-CN" sz="2400" b="1" spc="8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35" dirty="0">
                <a:solidFill>
                  <a:srgbClr val="006EBF"/>
                </a:solidFill>
                <a:latin typeface="Times New Roman"/>
                <a:ea typeface="Times New Roman"/>
              </a:rPr>
              <a:t>lợi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4" dirty="0">
                <a:solidFill>
                  <a:srgbClr val="006EBF"/>
                </a:solidFill>
                <a:latin typeface="Times New Roman"/>
                <a:ea typeface="Times New Roman"/>
              </a:rPr>
              <a:t>thế</a:t>
            </a:r>
            <a:r>
              <a:rPr lang="en-US" altLang="zh-CN" sz="2400" b="1" spc="89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của</a:t>
            </a:r>
            <a:r>
              <a:rPr lang="en-US" altLang="zh-CN" sz="2400" b="1" spc="94" dirty="0">
                <a:solidFill>
                  <a:srgbClr val="006EB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006EBF"/>
                </a:solidFill>
                <a:latin typeface="Times New Roman"/>
                <a:ea typeface="Times New Roman"/>
              </a:rPr>
              <a:t>SaaS:</a:t>
            </a:r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ít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thời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gian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để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nâng</a:t>
            </a:r>
            <a:r>
              <a:rPr lang="en-US" altLang="zh-CN" sz="2400" spc="-8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cao</a:t>
            </a:r>
            <a:r>
              <a:rPr lang="en-US" altLang="zh-CN" sz="2400" spc="-8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9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suất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bản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quyền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thấp</a:t>
            </a:r>
            <a:r>
              <a:rPr lang="en-US" altLang="zh-CN" sz="2400" spc="-11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hơn.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cần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ít</a:t>
            </a:r>
            <a:r>
              <a:rPr lang="en-US" altLang="zh-CN" sz="2400" spc="-13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chi</a:t>
            </a:r>
            <a:r>
              <a:rPr lang="en-US" altLang="zh-CN" sz="2400" spc="-14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phí</a:t>
            </a:r>
            <a:r>
              <a:rPr lang="en-US" altLang="zh-CN" sz="2400" spc="-1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nhất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tùy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chỉnh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một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cách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nhanh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chóng.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83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kiểm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soát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an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toàn</a:t>
            </a:r>
            <a:r>
              <a:rPr lang="en-US" altLang="zh-CN" sz="2400" spc="-4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dữ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liệu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tốt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9583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có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khả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năng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áp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chuẩn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mực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về</a:t>
            </a:r>
            <a:r>
              <a:rPr lang="en-US" altLang="zh-CN" sz="2400" spc="-6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CNTT</a:t>
            </a:r>
            <a:r>
              <a:rPr lang="en-US" altLang="zh-CN" sz="2400" spc="-6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cho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tất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cả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khách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hàng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sử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dụng,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do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đó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tính</a:t>
            </a:r>
            <a:r>
              <a:rPr lang="en-US" altLang="zh-CN" sz="2400" spc="-129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đồng</a:t>
            </a:r>
            <a:r>
              <a:rPr lang="en-US" altLang="zh-CN" sz="2400" spc="-13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nhất</a:t>
            </a:r>
            <a:r>
              <a:rPr lang="en-US" altLang="zh-CN" sz="2400" spc="-13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cao.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10000"/>
              </a:lnSpc>
            </a:pPr>
            <a:r>
              <a:rPr lang="en-US" altLang="zh-CN" sz="2400" dirty="0">
                <a:solidFill>
                  <a:srgbClr val="FE6200"/>
                </a:solidFill>
                <a:latin typeface="Wingdings"/>
                <a:ea typeface="Wingdings"/>
              </a:rPr>
              <a:t>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Nhà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cung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cấp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SaaS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luôn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hỗ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trợ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các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phiên</a:t>
            </a:r>
            <a:r>
              <a:rPr lang="en-US" altLang="zh-CN" sz="2400" spc="-6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bản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phần</a:t>
            </a:r>
            <a:r>
              <a:rPr lang="en-US" altLang="zh-CN" sz="2400" spc="-6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Segoe UI Symbol"/>
                <a:ea typeface="Segoe UI Symbol"/>
              </a:rPr>
              <a:t>mềm</a:t>
            </a:r>
          </a:p>
          <a:p>
            <a:pPr marL="0" indent="231648">
              <a:lnSpc>
                <a:spcPct val="110833"/>
              </a:lnSpc>
            </a:pPr>
            <a:r>
              <a:rPr lang="en-US" altLang="zh-CN" sz="2400" spc="-104" dirty="0">
                <a:solidFill>
                  <a:srgbClr val="000000"/>
                </a:solidFill>
                <a:latin typeface="Segoe UI Symbol"/>
                <a:ea typeface="Segoe UI Symbol"/>
              </a:rPr>
              <a:t>dịch</a:t>
            </a:r>
            <a:r>
              <a:rPr lang="en-US" altLang="zh-CN" sz="2400" spc="-44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ea typeface="Segoe UI Symbol"/>
              </a:rPr>
              <a:t>vụ</a:t>
            </a:r>
            <a:r>
              <a:rPr lang="en-US" altLang="zh-CN" sz="2400" spc="-50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110" dirty="0">
                <a:solidFill>
                  <a:srgbClr val="000000"/>
                </a:solidFill>
                <a:latin typeface="Segoe UI Symbol"/>
                <a:ea typeface="Segoe UI Symbol"/>
              </a:rPr>
              <a:t>mới</a:t>
            </a:r>
            <a:r>
              <a:rPr lang="en-US" altLang="zh-CN" sz="2400" spc="-55" dirty="0">
                <a:solidFill>
                  <a:srgbClr val="000000"/>
                </a:solidFill>
                <a:latin typeface="Segoe UI Symbol"/>
                <a:cs typeface="Segoe UI Symbol"/>
              </a:rPr>
              <a:t> </a:t>
            </a:r>
            <a:r>
              <a:rPr lang="en-US" altLang="zh-CN" sz="2400" spc="-90" dirty="0">
                <a:solidFill>
                  <a:srgbClr val="000000"/>
                </a:solidFill>
                <a:latin typeface="Segoe UI Symbol"/>
                <a:ea typeface="Segoe UI Symbol"/>
              </a:rPr>
              <a:t>nhất.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2876470">
              <a:lnSpc>
                <a:spcPct val="102916"/>
              </a:lnSpc>
            </a:pP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Bài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4" dirty="0">
                <a:solidFill>
                  <a:srgbClr val="868686"/>
                </a:solidFill>
                <a:latin typeface="Times New Roman"/>
                <a:ea typeface="Times New Roman"/>
              </a:rPr>
              <a:t>6: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Phần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75" dirty="0">
                <a:solidFill>
                  <a:srgbClr val="868686"/>
                </a:solidFill>
                <a:latin typeface="Times New Roman"/>
                <a:ea typeface="Times New Roman"/>
              </a:rPr>
              <a:t>mềm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là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0" dirty="0">
                <a:solidFill>
                  <a:srgbClr val="868686"/>
                </a:solidFill>
                <a:latin typeface="Times New Roman"/>
                <a:ea typeface="Times New Roman"/>
              </a:rPr>
              <a:t>dịch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vụ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40" dirty="0">
                <a:solidFill>
                  <a:srgbClr val="868686"/>
                </a:solidFill>
                <a:latin typeface="Times New Roman"/>
                <a:ea typeface="Times New Roman"/>
              </a:rPr>
              <a:t>trên</a:t>
            </a:r>
            <a:r>
              <a:rPr lang="en-US" altLang="zh-CN" sz="1200" spc="30" dirty="0">
                <a:solidFill>
                  <a:srgbClr val="868686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55" dirty="0">
                <a:solidFill>
                  <a:srgbClr val="868686"/>
                </a:solidFill>
                <a:latin typeface="Times New Roman"/>
                <a:ea typeface="Times New Roman"/>
              </a:rPr>
              <a:t>Cloud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2276</Words>
  <Application>Microsoft Office PowerPoint</Application>
  <PresentationFormat>On-screen Show (4:3)</PresentationFormat>
  <Paragraphs>386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宋体</vt:lpstr>
      <vt:lpstr>Arial</vt:lpstr>
      <vt:lpstr>Calibri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Nguyen Khanh Tung</cp:lastModifiedBy>
  <cp:revision>2</cp:revision>
  <dcterms:created xsi:type="dcterms:W3CDTF">2011-01-21T15:00:27Z</dcterms:created>
  <dcterms:modified xsi:type="dcterms:W3CDTF">2020-10-16T03:52:13Z</dcterms:modified>
</cp:coreProperties>
</file>